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1" r:id="rId5"/>
    <p:sldId id="264" r:id="rId6"/>
    <p:sldId id="262" r:id="rId7"/>
    <p:sldId id="266" r:id="rId8"/>
    <p:sldId id="272" r:id="rId9"/>
    <p:sldId id="271" r:id="rId10"/>
    <p:sldId id="270"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bold r:id="rId17"/>
      <p:italic r:id="rId18"/>
    </p:embeddedFont>
    <p:embeddedFont>
      <p:font typeface="Playfair Display" panose="020B0604020202020204" charset="0"/>
      <p:regular r:id="rId19"/>
      <p:bold r:id="rId20"/>
      <p:italic r:id="rId21"/>
      <p:boldItalic r:id="rId22"/>
    </p:embeddedFont>
    <p:embeddedFont>
      <p:font typeface="Raleway"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4B3230"/>
    <a:srgbClr val="F5BEC0"/>
    <a:srgbClr val="F9D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1" autoAdjust="0"/>
    <p:restoredTop sz="94697" autoAdjust="0"/>
  </p:normalViewPr>
  <p:slideViewPr>
    <p:cSldViewPr>
      <p:cViewPr>
        <p:scale>
          <a:sx n="40" d="100"/>
          <a:sy n="40" d="100"/>
        </p:scale>
        <p:origin x="282"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2135" t="18620" r="2325" b="1764"/>
          <a:stretch>
            <a:fillRect/>
          </a:stretch>
        </a:blipFill>
        <a:effectLst/>
      </p:bgPr>
    </p:bg>
    <p:spTree>
      <p:nvGrpSpPr>
        <p:cNvPr id="1" name=""/>
        <p:cNvGrpSpPr/>
        <p:nvPr/>
      </p:nvGrpSpPr>
      <p:grpSpPr>
        <a:xfrm>
          <a:off x="0" y="0"/>
          <a:ext cx="0" cy="0"/>
          <a:chOff x="0" y="0"/>
          <a:chExt cx="0" cy="0"/>
        </a:xfrm>
      </p:grpSpPr>
      <p:pic>
        <p:nvPicPr>
          <p:cNvPr id="2054" name="Picture 6" descr="Related image">
            <a:extLst>
              <a:ext uri="{FF2B5EF4-FFF2-40B4-BE49-F238E27FC236}">
                <a16:creationId xmlns:a16="http://schemas.microsoft.com/office/drawing/2014/main" id="{8F731968-3F17-42F6-B88E-03D96DF49F06}"/>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1100"/>
            <a:ext cx="18288000" cy="103462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2035629" y="2724830"/>
            <a:ext cx="14216743" cy="4837339"/>
          </a:xfrm>
          <a:prstGeom prst="rect">
            <a:avLst/>
          </a:prstGeom>
          <a:solidFill>
            <a:srgbClr val="F8F8EE">
              <a:alpha val="54000"/>
            </a:srgbClr>
          </a:solidFill>
        </p:spPr>
      </p:sp>
      <p:sp>
        <p:nvSpPr>
          <p:cNvPr id="3" name="TextBox 3"/>
          <p:cNvSpPr txBox="1"/>
          <p:nvPr/>
        </p:nvSpPr>
        <p:spPr>
          <a:xfrm>
            <a:off x="2797090" y="3636795"/>
            <a:ext cx="12693818" cy="2215991"/>
          </a:xfrm>
          <a:prstGeom prst="rect">
            <a:avLst/>
          </a:prstGeom>
        </p:spPr>
        <p:txBody>
          <a:bodyPr lIns="0" tIns="0" rIns="0" bIns="0" rtlCol="0" anchor="t">
            <a:spAutoFit/>
          </a:bodyPr>
          <a:lstStyle/>
          <a:p>
            <a:pPr algn="ctr"/>
            <a:r>
              <a:rPr lang="en-US" sz="7200" b="1" dirty="0">
                <a:solidFill>
                  <a:schemeClr val="accent1">
                    <a:lumMod val="60000"/>
                    <a:lumOff val="40000"/>
                  </a:schemeClr>
                </a:solidFill>
                <a:latin typeface="Glacial Indifference"/>
              </a:rPr>
              <a:t>DECONSTRUCTING MYTHS OF MOTHERHOOD:</a:t>
            </a:r>
          </a:p>
        </p:txBody>
      </p:sp>
      <p:sp>
        <p:nvSpPr>
          <p:cNvPr id="4" name="TextBox 4"/>
          <p:cNvSpPr txBox="1"/>
          <p:nvPr/>
        </p:nvSpPr>
        <p:spPr>
          <a:xfrm>
            <a:off x="2797091" y="5852786"/>
            <a:ext cx="12693818" cy="535403"/>
          </a:xfrm>
          <a:prstGeom prst="rect">
            <a:avLst/>
          </a:prstGeom>
        </p:spPr>
        <p:txBody>
          <a:bodyPr lIns="0" tIns="0" rIns="0" bIns="0" rtlCol="0" anchor="t">
            <a:spAutoFit/>
          </a:bodyPr>
          <a:lstStyle/>
          <a:p>
            <a:pPr algn="ctr">
              <a:lnSpc>
                <a:spcPts val="4480"/>
              </a:lnSpc>
            </a:pPr>
            <a:r>
              <a:rPr lang="en-US" sz="3200" b="1" dirty="0">
                <a:solidFill>
                  <a:srgbClr val="A6A6A6"/>
                </a:solidFill>
                <a:latin typeface="Glacial Indifference"/>
              </a:rPr>
              <a:t>YOUNG WOMEN AND THE MAKING OF POSITIVE FUTURE SELVES</a:t>
            </a:r>
          </a:p>
        </p:txBody>
      </p:sp>
      <p:sp>
        <p:nvSpPr>
          <p:cNvPr id="5" name="TextBox 5"/>
          <p:cNvSpPr txBox="1"/>
          <p:nvPr/>
        </p:nvSpPr>
        <p:spPr>
          <a:xfrm>
            <a:off x="1854888" y="7100213"/>
            <a:ext cx="14578223" cy="403957"/>
          </a:xfrm>
          <a:prstGeom prst="rect">
            <a:avLst/>
          </a:prstGeom>
        </p:spPr>
        <p:txBody>
          <a:bodyPr lIns="0" tIns="0" rIns="0" bIns="0" rtlCol="0" anchor="t">
            <a:spAutoFit/>
          </a:bodyPr>
          <a:lstStyle/>
          <a:p>
            <a:pPr algn="ctr">
              <a:lnSpc>
                <a:spcPts val="3359"/>
              </a:lnSpc>
            </a:pPr>
            <a:r>
              <a:rPr lang="en-US" sz="2000" dirty="0">
                <a:solidFill>
                  <a:srgbClr val="A6A6A6"/>
                </a:solidFill>
                <a:latin typeface="Glacial Indifference"/>
              </a:rPr>
              <a:t>SAMANTHA REVELEY • LECTURER AT THE UNVIERSITY OF SUNDERLAND</a:t>
            </a:r>
          </a:p>
        </p:txBody>
      </p:sp>
      <p:pic>
        <p:nvPicPr>
          <p:cNvPr id="6" name="Picture 6"/>
          <p:cNvPicPr>
            <a:picLocks noChangeAspect="1"/>
          </p:cNvPicPr>
          <p:nvPr/>
        </p:nvPicPr>
        <p:blipFill>
          <a:blip r:embed="rId3"/>
          <a:srcRect/>
          <a:stretch>
            <a:fillRect/>
          </a:stretch>
        </p:blipFill>
        <p:spPr>
          <a:xfrm>
            <a:off x="14508129" y="208906"/>
            <a:ext cx="3488485" cy="1639588"/>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1057275"/>
            <a:ext cx="15261427" cy="1575435"/>
          </a:xfrm>
          <a:prstGeom prst="rect">
            <a:avLst/>
          </a:prstGeom>
        </p:spPr>
        <p:txBody>
          <a:bodyPr lIns="0" tIns="0" rIns="0" bIns="0" rtlCol="0" anchor="t">
            <a:spAutoFit/>
          </a:bodyPr>
          <a:lstStyle/>
          <a:p>
            <a:pPr algn="l">
              <a:lnSpc>
                <a:spcPts val="12480"/>
              </a:lnSpc>
            </a:pPr>
            <a:r>
              <a:rPr lang="en-US" sz="10400" i="1" spc="520" dirty="0">
                <a:solidFill>
                  <a:srgbClr val="FFFFFF"/>
                </a:solidFill>
                <a:latin typeface="Playfair Display"/>
              </a:rPr>
              <a:t>Conclusion</a:t>
            </a:r>
          </a:p>
        </p:txBody>
      </p:sp>
      <p:sp>
        <p:nvSpPr>
          <p:cNvPr id="5" name="TextBox 5"/>
          <p:cNvSpPr txBox="1"/>
          <p:nvPr/>
        </p:nvSpPr>
        <p:spPr>
          <a:xfrm>
            <a:off x="1219200" y="5566044"/>
            <a:ext cx="7696200" cy="3733779"/>
          </a:xfrm>
          <a:prstGeom prst="rect">
            <a:avLst/>
          </a:prstGeom>
        </p:spPr>
        <p:txBody>
          <a:bodyPr wrap="square" lIns="0" tIns="0" rIns="0" bIns="0" rtlCol="0" anchor="t">
            <a:spAutoFit/>
          </a:bodyPr>
          <a:lstStyle/>
          <a:p>
            <a:pPr algn="ctr">
              <a:lnSpc>
                <a:spcPts val="4200"/>
              </a:lnSpc>
            </a:pPr>
            <a:r>
              <a:rPr lang="en-GB" sz="3200" b="1" dirty="0">
                <a:solidFill>
                  <a:srgbClr val="95B3D7"/>
                </a:solidFill>
                <a:latin typeface="Raleway" panose="020B0604020202020204" charset="0"/>
              </a:rPr>
              <a:t>Each woman’s experience of motherhood is valued and authentic, regardless of whether it conforms to social expectations, and a failure to acknowledge this will continue the perpetuation of an often psychologically damaging false ideal.</a:t>
            </a:r>
            <a:endParaRPr lang="en-US" sz="3200" b="1" i="0" spc="144" dirty="0">
              <a:solidFill>
                <a:srgbClr val="95B3D7"/>
              </a:solidFill>
              <a:latin typeface="Raleway" panose="020B0604020202020204" charset="0"/>
            </a:endParaRPr>
          </a:p>
        </p:txBody>
      </p:sp>
      <p:sp>
        <p:nvSpPr>
          <p:cNvPr id="6" name="TextBox 6"/>
          <p:cNvSpPr txBox="1"/>
          <p:nvPr/>
        </p:nvSpPr>
        <p:spPr>
          <a:xfrm>
            <a:off x="10191750" y="5566043"/>
            <a:ext cx="6858000" cy="3733779"/>
          </a:xfrm>
          <a:prstGeom prst="rect">
            <a:avLst/>
          </a:prstGeom>
        </p:spPr>
        <p:txBody>
          <a:bodyPr wrap="square" lIns="0" tIns="0" rIns="0" bIns="0" rtlCol="0" anchor="t">
            <a:spAutoFit/>
          </a:bodyPr>
          <a:lstStyle/>
          <a:p>
            <a:pPr algn="ctr">
              <a:lnSpc>
                <a:spcPts val="4200"/>
              </a:lnSpc>
            </a:pPr>
            <a:r>
              <a:rPr lang="en-US" sz="3200" b="1" i="0" spc="144" dirty="0">
                <a:solidFill>
                  <a:schemeClr val="accent1">
                    <a:lumMod val="60000"/>
                    <a:lumOff val="40000"/>
                  </a:schemeClr>
                </a:solidFill>
                <a:latin typeface="Raleway"/>
              </a:rPr>
              <a:t>By acknowledging the diversity of experiences of motherhood, we can deconstruct the damaging myths surrounding mothering to support women in formulating a positive future self.</a:t>
            </a:r>
          </a:p>
        </p:txBody>
      </p:sp>
      <p:pic>
        <p:nvPicPr>
          <p:cNvPr id="7170" name="Picture 2" descr="Image result for motherhood">
            <a:extLst>
              <a:ext uri="{FF2B5EF4-FFF2-40B4-BE49-F238E27FC236}">
                <a16:creationId xmlns:a16="http://schemas.microsoft.com/office/drawing/2014/main" id="{390DC8C9-CAD6-4451-8C89-F3AF7C2E0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6" t="6575" r="351" b="48129"/>
          <a:stretch/>
        </p:blipFill>
        <p:spPr bwMode="auto">
          <a:xfrm>
            <a:off x="0" y="-802674"/>
            <a:ext cx="18267946" cy="55296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B04F460-ACF7-47F8-8B49-0B71FA075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804679"/>
            <a:ext cx="18801346" cy="5529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44477" y="-437243"/>
            <a:ext cx="6945277" cy="7395029"/>
          </a:xfrm>
          <a:prstGeom prst="rect">
            <a:avLst/>
          </a:prstGeom>
          <a:solidFill>
            <a:schemeClr val="accent1">
              <a:lumMod val="20000"/>
              <a:lumOff val="80000"/>
              <a:alpha val="65882"/>
            </a:schemeClr>
          </a:solidFill>
        </p:spPr>
      </p:sp>
      <p:sp>
        <p:nvSpPr>
          <p:cNvPr id="3" name="TextBox 3"/>
          <p:cNvSpPr txBox="1"/>
          <p:nvPr/>
        </p:nvSpPr>
        <p:spPr>
          <a:xfrm>
            <a:off x="7833963" y="2705100"/>
            <a:ext cx="9425335" cy="6777368"/>
          </a:xfrm>
          <a:prstGeom prst="rect">
            <a:avLst/>
          </a:prstGeom>
        </p:spPr>
        <p:txBody>
          <a:bodyPr lIns="0" tIns="0" rIns="0" bIns="0" rtlCol="0" anchor="t">
            <a:spAutoFit/>
          </a:bodyPr>
          <a:lstStyle/>
          <a:p>
            <a:pPr algn="just">
              <a:lnSpc>
                <a:spcPts val="4060"/>
              </a:lnSpc>
            </a:pPr>
            <a:r>
              <a:rPr lang="en-US" sz="2400" spc="98" dirty="0">
                <a:solidFill>
                  <a:srgbClr val="4B3230"/>
                </a:solidFill>
                <a:latin typeface="Raleway" panose="020B0604020202020204" charset="0"/>
              </a:rPr>
              <a:t>T</a:t>
            </a:r>
            <a:r>
              <a:rPr lang="en-US" sz="2400" b="0" spc="98" dirty="0">
                <a:solidFill>
                  <a:srgbClr val="4B3230"/>
                </a:solidFill>
                <a:latin typeface="Raleway" panose="020B0604020202020204" charset="0"/>
              </a:rPr>
              <a:t>ransitioning into motherhood is a major life course event for women and is one that can be fraught with difficulties due to the uncertainty and instability which accompanies it.</a:t>
            </a:r>
          </a:p>
          <a:p>
            <a:pPr algn="just">
              <a:lnSpc>
                <a:spcPts val="4060"/>
              </a:lnSpc>
            </a:pPr>
            <a:endParaRPr lang="en-US" sz="2400" b="0" spc="98" dirty="0">
              <a:solidFill>
                <a:srgbClr val="4B3230"/>
              </a:solidFill>
              <a:latin typeface="Raleway" panose="020B0604020202020204" charset="0"/>
            </a:endParaRPr>
          </a:p>
          <a:p>
            <a:pPr algn="just">
              <a:lnSpc>
                <a:spcPts val="4059"/>
              </a:lnSpc>
            </a:pPr>
            <a:r>
              <a:rPr lang="en-US" sz="2400" b="0" spc="98" dirty="0">
                <a:solidFill>
                  <a:srgbClr val="4B3230"/>
                </a:solidFill>
                <a:latin typeface="Raleway" panose="020B0604020202020204" charset="0"/>
              </a:rPr>
              <a:t>Identity is known to play a key role in the transition yet approaches to understanding its role tend to be static and fixed.</a:t>
            </a:r>
          </a:p>
          <a:p>
            <a:pPr algn="just">
              <a:lnSpc>
                <a:spcPts val="4059"/>
              </a:lnSpc>
            </a:pPr>
            <a:endParaRPr lang="en-US" sz="2400" b="0" spc="98" dirty="0">
              <a:solidFill>
                <a:srgbClr val="4B3230"/>
              </a:solidFill>
              <a:latin typeface="Raleway" panose="020B0604020202020204" charset="0"/>
            </a:endParaRPr>
          </a:p>
          <a:p>
            <a:pPr algn="just">
              <a:lnSpc>
                <a:spcPts val="4060"/>
              </a:lnSpc>
            </a:pPr>
            <a:r>
              <a:rPr lang="en-US" sz="2400" b="0" spc="98" dirty="0">
                <a:solidFill>
                  <a:srgbClr val="4B3230"/>
                </a:solidFill>
                <a:latin typeface="Raleway" panose="020B0604020202020204" charset="0"/>
              </a:rPr>
              <a:t>As this study explored the experiences of ten women's transitions into and across motherhood clear links were identified between their perceptions of their self and the myths of motherhood which are deeply entrenched within societal understandings of motherhood.</a:t>
            </a:r>
          </a:p>
        </p:txBody>
      </p:sp>
      <p:sp>
        <p:nvSpPr>
          <p:cNvPr id="4" name="TextBox 4"/>
          <p:cNvSpPr txBox="1"/>
          <p:nvPr/>
        </p:nvSpPr>
        <p:spPr>
          <a:xfrm>
            <a:off x="7464534" y="1299004"/>
            <a:ext cx="10164194" cy="1070806"/>
          </a:xfrm>
          <a:prstGeom prst="rect">
            <a:avLst/>
          </a:prstGeom>
        </p:spPr>
        <p:txBody>
          <a:bodyPr lIns="0" tIns="0" rIns="0" bIns="0" rtlCol="0" anchor="t">
            <a:spAutoFit/>
          </a:bodyPr>
          <a:lstStyle/>
          <a:p>
            <a:pPr algn="ctr">
              <a:lnSpc>
                <a:spcPts val="8960"/>
              </a:lnSpc>
            </a:pPr>
            <a:r>
              <a:rPr lang="en-US" sz="6400" b="1" dirty="0">
                <a:solidFill>
                  <a:schemeClr val="accent1">
                    <a:lumMod val="60000"/>
                    <a:lumOff val="40000"/>
                  </a:schemeClr>
                </a:solidFill>
                <a:latin typeface="Glacial Indifference"/>
              </a:rPr>
              <a:t>BECOMING A MOTHER</a:t>
            </a:r>
          </a:p>
        </p:txBody>
      </p:sp>
      <p:pic>
        <p:nvPicPr>
          <p:cNvPr id="5122" name="Picture 2">
            <a:extLst>
              <a:ext uri="{FF2B5EF4-FFF2-40B4-BE49-F238E27FC236}">
                <a16:creationId xmlns:a16="http://schemas.microsoft.com/office/drawing/2014/main" id="{62C38457-83C0-403E-9EA0-43BD624CB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676"/>
          <a:stretch/>
        </p:blipFill>
        <p:spPr bwMode="auto">
          <a:xfrm>
            <a:off x="1028702" y="1299004"/>
            <a:ext cx="5988405" cy="829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2057" y="8013620"/>
            <a:ext cx="19052115" cy="2273380"/>
          </a:xfrm>
          <a:prstGeom prst="rect">
            <a:avLst/>
          </a:prstGeom>
          <a:solidFill>
            <a:schemeClr val="tx2">
              <a:lumMod val="20000"/>
              <a:lumOff val="80000"/>
              <a:alpha val="19607"/>
            </a:schemeClr>
          </a:solidFill>
        </p:spPr>
      </p:sp>
      <p:sp>
        <p:nvSpPr>
          <p:cNvPr id="3" name="AutoShape 3"/>
          <p:cNvSpPr/>
          <p:nvPr/>
        </p:nvSpPr>
        <p:spPr>
          <a:xfrm>
            <a:off x="9067800" y="1028700"/>
            <a:ext cx="8191500" cy="8229600"/>
          </a:xfrm>
          <a:prstGeom prst="rect">
            <a:avLst/>
          </a:prstGeom>
          <a:solidFill>
            <a:srgbClr val="95B3D7"/>
          </a:solidFill>
        </p:spPr>
        <p:txBody>
          <a:bodyPr/>
          <a:lstStyle/>
          <a:p>
            <a:endParaRPr lang="en-GB" dirty="0">
              <a:solidFill>
                <a:schemeClr val="accent1">
                  <a:lumMod val="60000"/>
                  <a:lumOff val="40000"/>
                </a:schemeClr>
              </a:solidFill>
            </a:endParaRPr>
          </a:p>
        </p:txBody>
      </p:sp>
      <p:sp>
        <p:nvSpPr>
          <p:cNvPr id="4" name="TextBox 4"/>
          <p:cNvSpPr txBox="1"/>
          <p:nvPr/>
        </p:nvSpPr>
        <p:spPr>
          <a:xfrm>
            <a:off x="607419" y="648698"/>
            <a:ext cx="7862056" cy="2363019"/>
          </a:xfrm>
          <a:prstGeom prst="rect">
            <a:avLst/>
          </a:prstGeom>
        </p:spPr>
        <p:txBody>
          <a:bodyPr lIns="0" tIns="0" rIns="0" bIns="0" rtlCol="0" anchor="t">
            <a:spAutoFit/>
          </a:bodyPr>
          <a:lstStyle/>
          <a:p>
            <a:pPr algn="ctr">
              <a:lnSpc>
                <a:spcPts val="9600"/>
              </a:lnSpc>
            </a:pPr>
            <a:r>
              <a:rPr lang="en-US" sz="7200" b="1" i="0" spc="80" dirty="0">
                <a:solidFill>
                  <a:schemeClr val="tx2">
                    <a:lumMod val="40000"/>
                    <a:lumOff val="60000"/>
                  </a:schemeClr>
                </a:solidFill>
                <a:latin typeface="Playfair Display"/>
              </a:rPr>
              <a:t>‘Natural’ Maternal Instinct</a:t>
            </a:r>
          </a:p>
        </p:txBody>
      </p:sp>
      <p:sp>
        <p:nvSpPr>
          <p:cNvPr id="5" name="TextBox 5"/>
          <p:cNvSpPr txBox="1"/>
          <p:nvPr/>
        </p:nvSpPr>
        <p:spPr>
          <a:xfrm>
            <a:off x="607419" y="3262734"/>
            <a:ext cx="8086360" cy="6420668"/>
          </a:xfrm>
          <a:prstGeom prst="rect">
            <a:avLst/>
          </a:prstGeom>
        </p:spPr>
        <p:txBody>
          <a:bodyPr lIns="0" tIns="0" rIns="0" bIns="0" rtlCol="0" anchor="t">
            <a:spAutoFit/>
          </a:bodyPr>
          <a:lstStyle/>
          <a:p>
            <a:pPr algn="ctr">
              <a:lnSpc>
                <a:spcPts val="4200"/>
              </a:lnSpc>
            </a:pPr>
            <a:r>
              <a:rPr lang="en-US" sz="2400" i="0" spc="270" dirty="0">
                <a:solidFill>
                  <a:srgbClr val="4B3230"/>
                </a:solidFill>
                <a:latin typeface="Raleway"/>
              </a:rPr>
              <a:t>Ideologies of motherhood are embedded within the notion that women have an innate biological drive that makes them natural mothers. </a:t>
            </a:r>
          </a:p>
          <a:p>
            <a:pPr algn="ctr">
              <a:lnSpc>
                <a:spcPts val="4200"/>
              </a:lnSpc>
            </a:pPr>
            <a:endParaRPr lang="en-US" sz="2400" spc="270" dirty="0">
              <a:solidFill>
                <a:srgbClr val="4B3230"/>
              </a:solidFill>
              <a:latin typeface="Raleway"/>
            </a:endParaRPr>
          </a:p>
          <a:p>
            <a:pPr algn="ctr">
              <a:lnSpc>
                <a:spcPts val="4200"/>
              </a:lnSpc>
            </a:pPr>
            <a:r>
              <a:rPr lang="en-US" sz="2400" b="0" i="0" spc="270" dirty="0">
                <a:solidFill>
                  <a:srgbClr val="4B3230"/>
                </a:solidFill>
                <a:latin typeface="Raleway"/>
              </a:rPr>
              <a:t>Despite this there is no evidence of any biologically based drive which fuels the innate desire to be a mother. </a:t>
            </a:r>
          </a:p>
          <a:p>
            <a:pPr algn="ctr">
              <a:lnSpc>
                <a:spcPts val="4200"/>
              </a:lnSpc>
            </a:pPr>
            <a:endParaRPr lang="en-US" sz="2400" spc="270" dirty="0">
              <a:solidFill>
                <a:srgbClr val="4B3230"/>
              </a:solidFill>
              <a:latin typeface="Raleway"/>
            </a:endParaRPr>
          </a:p>
          <a:p>
            <a:pPr algn="ctr">
              <a:lnSpc>
                <a:spcPts val="4200"/>
              </a:lnSpc>
            </a:pPr>
            <a:r>
              <a:rPr lang="en-US" sz="2400" b="0" i="0" spc="270" dirty="0">
                <a:solidFill>
                  <a:srgbClr val="4B3230"/>
                </a:solidFill>
                <a:latin typeface="Raleway"/>
              </a:rPr>
              <a:t>This drive is instea</a:t>
            </a:r>
            <a:r>
              <a:rPr lang="en-US" sz="2400" spc="270" dirty="0">
                <a:solidFill>
                  <a:srgbClr val="4B3230"/>
                </a:solidFill>
                <a:latin typeface="Raleway"/>
              </a:rPr>
              <a:t>d, arguably culturally induced through socialisation across time and place.</a:t>
            </a:r>
            <a:r>
              <a:rPr lang="en-US" sz="2400" b="0" i="0" spc="270" dirty="0">
                <a:solidFill>
                  <a:srgbClr val="4B3230"/>
                </a:solidFill>
                <a:latin typeface="Raleway"/>
              </a:rPr>
              <a:t> </a:t>
            </a:r>
          </a:p>
        </p:txBody>
      </p:sp>
      <p:pic>
        <p:nvPicPr>
          <p:cNvPr id="6" name="Picture 6"/>
          <p:cNvPicPr>
            <a:picLocks noChangeAspect="1"/>
          </p:cNvPicPr>
          <p:nvPr/>
        </p:nvPicPr>
        <p:blipFill>
          <a:blip r:embed="rId2">
            <a:duotone>
              <a:prstClr val="black"/>
              <a:schemeClr val="accent1">
                <a:tint val="45000"/>
                <a:satMod val="400000"/>
              </a:schemeClr>
            </a:duotone>
          </a:blip>
          <a:srcRect/>
          <a:stretch>
            <a:fillRect/>
          </a:stretch>
        </p:blipFill>
        <p:spPr>
          <a:xfrm>
            <a:off x="8469474" y="364307"/>
            <a:ext cx="2255495" cy="1714176"/>
          </a:xfrm>
          <a:prstGeom prst="rect">
            <a:avLst/>
          </a:prstGeom>
        </p:spPr>
      </p:pic>
      <p:grpSp>
        <p:nvGrpSpPr>
          <p:cNvPr id="7" name="Group 7"/>
          <p:cNvGrpSpPr/>
          <p:nvPr/>
        </p:nvGrpSpPr>
        <p:grpSpPr>
          <a:xfrm>
            <a:off x="9468933" y="2398991"/>
            <a:ext cx="7389234" cy="6135026"/>
            <a:chOff x="0" y="0"/>
            <a:chExt cx="9852312" cy="8180035"/>
          </a:xfrm>
        </p:grpSpPr>
        <p:sp>
          <p:nvSpPr>
            <p:cNvPr id="8" name="TextBox 8"/>
            <p:cNvSpPr txBox="1"/>
            <p:nvPr/>
          </p:nvSpPr>
          <p:spPr>
            <a:xfrm>
              <a:off x="0" y="0"/>
              <a:ext cx="9852312" cy="6771084"/>
            </a:xfrm>
            <a:prstGeom prst="rect">
              <a:avLst/>
            </a:prstGeom>
          </p:spPr>
          <p:txBody>
            <a:bodyPr lIns="0" tIns="0" rIns="0" bIns="0" rtlCol="0" anchor="t">
              <a:spAutoFit/>
            </a:bodyPr>
            <a:lstStyle/>
            <a:p>
              <a:pPr algn="r"/>
              <a:r>
                <a:rPr lang="en-US" sz="6600" b="1" i="1" spc="32" dirty="0">
                  <a:solidFill>
                    <a:srgbClr val="FFFFFF"/>
                  </a:solidFill>
                  <a:latin typeface="Playfair Display"/>
                </a:rPr>
                <a:t>Children need mothers, mothers need children and all women need to be mothers’ </a:t>
              </a:r>
            </a:p>
          </p:txBody>
        </p:sp>
        <p:sp>
          <p:nvSpPr>
            <p:cNvPr id="9" name="TextBox 9"/>
            <p:cNvSpPr txBox="1"/>
            <p:nvPr/>
          </p:nvSpPr>
          <p:spPr>
            <a:xfrm>
              <a:off x="0" y="7420767"/>
              <a:ext cx="9847677" cy="759268"/>
            </a:xfrm>
            <a:prstGeom prst="rect">
              <a:avLst/>
            </a:prstGeom>
          </p:spPr>
          <p:txBody>
            <a:bodyPr lIns="0" tIns="0" rIns="0" bIns="0" rtlCol="0" anchor="t">
              <a:spAutoFit/>
            </a:bodyPr>
            <a:lstStyle/>
            <a:p>
              <a:pPr algn="r">
                <a:lnSpc>
                  <a:spcPts val="4900"/>
                </a:lnSpc>
              </a:pPr>
              <a:r>
                <a:rPr lang="en-US" sz="2800" b="0" spc="315" dirty="0">
                  <a:solidFill>
                    <a:srgbClr val="FFFFFF"/>
                  </a:solidFill>
                  <a:latin typeface="Raleway"/>
                </a:rPr>
                <a:t>(Oakley, 1987, p.187).</a:t>
              </a:r>
            </a:p>
          </p:txBody>
        </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492"/>
            <a:ext cx="11159530" cy="10315983"/>
          </a:xfrm>
          <a:prstGeom prst="rect">
            <a:avLst/>
          </a:prstGeom>
          <a:solidFill>
            <a:schemeClr val="accent1">
              <a:lumMod val="60000"/>
              <a:lumOff val="40000"/>
            </a:schemeClr>
          </a:solidFill>
        </p:spPr>
      </p:sp>
      <p:sp>
        <p:nvSpPr>
          <p:cNvPr id="3" name="TextBox 3"/>
          <p:cNvSpPr txBox="1"/>
          <p:nvPr/>
        </p:nvSpPr>
        <p:spPr>
          <a:xfrm>
            <a:off x="11166964" y="3434601"/>
            <a:ext cx="7188194" cy="3417795"/>
          </a:xfrm>
          <a:prstGeom prst="rect">
            <a:avLst/>
          </a:prstGeom>
        </p:spPr>
        <p:txBody>
          <a:bodyPr lIns="0" tIns="0" rIns="0" bIns="0" rtlCol="0" anchor="t">
            <a:spAutoFit/>
          </a:bodyPr>
          <a:lstStyle/>
          <a:p>
            <a:pPr algn="ctr">
              <a:lnSpc>
                <a:spcPts val="9144"/>
              </a:lnSpc>
            </a:pPr>
            <a:r>
              <a:rPr lang="en-US" sz="7200" b="1" i="0" spc="72" dirty="0">
                <a:solidFill>
                  <a:schemeClr val="tx2">
                    <a:lumMod val="40000"/>
                    <a:lumOff val="60000"/>
                  </a:schemeClr>
                </a:solidFill>
                <a:latin typeface="Playfair Display"/>
              </a:rPr>
              <a:t>The Paradox of Liberal Motherhood</a:t>
            </a:r>
          </a:p>
        </p:txBody>
      </p:sp>
      <p:sp>
        <p:nvSpPr>
          <p:cNvPr id="4" name="TextBox 4"/>
          <p:cNvSpPr txBox="1"/>
          <p:nvPr/>
        </p:nvSpPr>
        <p:spPr>
          <a:xfrm>
            <a:off x="708543" y="560865"/>
            <a:ext cx="9742443" cy="9165266"/>
          </a:xfrm>
          <a:prstGeom prst="rect">
            <a:avLst/>
          </a:prstGeom>
        </p:spPr>
        <p:txBody>
          <a:bodyPr wrap="square" lIns="0" tIns="0" rIns="0" bIns="0" rtlCol="0" anchor="t">
            <a:spAutoFit/>
          </a:bodyPr>
          <a:lstStyle/>
          <a:p>
            <a:pPr algn="just">
              <a:lnSpc>
                <a:spcPts val="4799"/>
              </a:lnSpc>
            </a:pPr>
            <a:r>
              <a:rPr lang="en-US" sz="2750" b="1" spc="31" dirty="0">
                <a:solidFill>
                  <a:srgbClr val="FFFFFF"/>
                </a:solidFill>
                <a:latin typeface="Raleway" panose="020B0604020202020204" charset="0"/>
              </a:rPr>
              <a:t>Contemporary society’s ideology of motherhood undermines the status of women as individuals through the expectation that they will forgo their independence and identity.</a:t>
            </a:r>
          </a:p>
          <a:p>
            <a:pPr algn="just">
              <a:lnSpc>
                <a:spcPts val="4799"/>
              </a:lnSpc>
            </a:pPr>
            <a:endParaRPr lang="en-US" sz="2750" b="1" spc="31" dirty="0">
              <a:solidFill>
                <a:schemeClr val="bg1"/>
              </a:solidFill>
              <a:latin typeface="Raleway" panose="020B0604020202020204" charset="0"/>
            </a:endParaRPr>
          </a:p>
          <a:p>
            <a:pPr algn="just">
              <a:lnSpc>
                <a:spcPts val="4799"/>
              </a:lnSpc>
            </a:pPr>
            <a:r>
              <a:rPr lang="en-GB" sz="2750" b="1" dirty="0">
                <a:solidFill>
                  <a:schemeClr val="bg1"/>
                </a:solidFill>
                <a:latin typeface="Raleway" panose="020B0604020202020204" charset="0"/>
              </a:rPr>
              <a:t>Badinter holds liberal motherhood as an unlikely contributing force as it has fuelled an obsession with the ‘earth mother’; a woman who practices attachment parenting, exclusive breastfeeding, baby wearing, co-sleeping and baby led weaning (Badinter, 2011). </a:t>
            </a:r>
          </a:p>
          <a:p>
            <a:pPr algn="just">
              <a:lnSpc>
                <a:spcPts val="4799"/>
              </a:lnSpc>
            </a:pPr>
            <a:endParaRPr lang="en-GB" sz="2750" b="1" dirty="0">
              <a:solidFill>
                <a:schemeClr val="bg1"/>
              </a:solidFill>
              <a:latin typeface="Raleway" panose="020B0604020202020204" charset="0"/>
            </a:endParaRPr>
          </a:p>
          <a:p>
            <a:pPr algn="just">
              <a:lnSpc>
                <a:spcPts val="4799"/>
              </a:lnSpc>
            </a:pPr>
            <a:r>
              <a:rPr lang="en-GB" sz="2750" b="1" dirty="0">
                <a:solidFill>
                  <a:schemeClr val="bg1"/>
                </a:solidFill>
                <a:latin typeface="Raleway" panose="020B0604020202020204" charset="0"/>
              </a:rPr>
              <a:t>This image of a natural earth mother places nonconforming women under great pressure, with those who fail to mother in this way often experiencing feelings of inadequacy and shame.</a:t>
            </a:r>
          </a:p>
        </p:txBody>
      </p:sp>
      <p:sp>
        <p:nvSpPr>
          <p:cNvPr id="5" name="AutoShape 5"/>
          <p:cNvSpPr/>
          <p:nvPr/>
        </p:nvSpPr>
        <p:spPr>
          <a:xfrm>
            <a:off x="11159530" y="5118020"/>
            <a:ext cx="7584015" cy="5168980"/>
          </a:xfrm>
          <a:prstGeom prst="rect">
            <a:avLst/>
          </a:prstGeom>
          <a:solidFill>
            <a:schemeClr val="accent1">
              <a:lumMod val="40000"/>
              <a:lumOff val="60000"/>
              <a:alpha val="19607"/>
            </a:schemeClr>
          </a:solidFill>
        </p:spPr>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BEC0"/>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DFE52883-D856-44BA-A9AC-0DAFDDAB6CF3}"/>
              </a:ext>
            </a:extLst>
          </p:cNvPr>
          <p:cNvSpPr/>
          <p:nvPr/>
        </p:nvSpPr>
        <p:spPr>
          <a:xfrm>
            <a:off x="8896865" y="0"/>
            <a:ext cx="9391135" cy="10315983"/>
          </a:xfrm>
          <a:prstGeom prst="rect">
            <a:avLst/>
          </a:prstGeom>
          <a:solidFill>
            <a:srgbClr val="95B3D7"/>
          </a:solidFill>
        </p:spPr>
      </p:sp>
      <p:sp>
        <p:nvSpPr>
          <p:cNvPr id="2" name="AutoShape 2"/>
          <p:cNvSpPr/>
          <p:nvPr/>
        </p:nvSpPr>
        <p:spPr>
          <a:xfrm>
            <a:off x="0" y="4843797"/>
            <a:ext cx="8958314" cy="5443203"/>
          </a:xfrm>
          <a:prstGeom prst="rect">
            <a:avLst/>
          </a:prstGeom>
          <a:solidFill>
            <a:srgbClr val="FFFFFF"/>
          </a:solidFill>
        </p:spPr>
      </p:sp>
      <p:sp>
        <p:nvSpPr>
          <p:cNvPr id="3" name="TextBox 3"/>
          <p:cNvSpPr txBox="1"/>
          <p:nvPr/>
        </p:nvSpPr>
        <p:spPr>
          <a:xfrm>
            <a:off x="544468" y="6346199"/>
            <a:ext cx="7869378" cy="2462213"/>
          </a:xfrm>
          <a:prstGeom prst="rect">
            <a:avLst/>
          </a:prstGeom>
        </p:spPr>
        <p:txBody>
          <a:bodyPr lIns="0" tIns="0" rIns="0" bIns="0" rtlCol="0" anchor="t">
            <a:spAutoFit/>
          </a:bodyPr>
          <a:lstStyle/>
          <a:p>
            <a:pPr algn="ctr">
              <a:lnSpc>
                <a:spcPts val="9600"/>
              </a:lnSpc>
            </a:pPr>
            <a:r>
              <a:rPr lang="en-US" sz="8000" b="1" i="0" spc="80" dirty="0">
                <a:solidFill>
                  <a:schemeClr val="tx2">
                    <a:lumMod val="40000"/>
                    <a:lumOff val="60000"/>
                  </a:schemeClr>
                </a:solidFill>
                <a:latin typeface="Playfair Display"/>
              </a:rPr>
              <a:t>The Mask of Silence</a:t>
            </a:r>
          </a:p>
        </p:txBody>
      </p:sp>
      <p:sp>
        <p:nvSpPr>
          <p:cNvPr id="10" name="TextBox 4">
            <a:extLst>
              <a:ext uri="{FF2B5EF4-FFF2-40B4-BE49-F238E27FC236}">
                <a16:creationId xmlns:a16="http://schemas.microsoft.com/office/drawing/2014/main" id="{C8C3B3F3-3BEB-4022-9D37-95F273D521EB}"/>
              </a:ext>
            </a:extLst>
          </p:cNvPr>
          <p:cNvSpPr txBox="1"/>
          <p:nvPr/>
        </p:nvSpPr>
        <p:spPr>
          <a:xfrm>
            <a:off x="9435080" y="723900"/>
            <a:ext cx="8420100" cy="9165266"/>
          </a:xfrm>
          <a:prstGeom prst="rect">
            <a:avLst/>
          </a:prstGeom>
        </p:spPr>
        <p:txBody>
          <a:bodyPr wrap="square" lIns="0" tIns="0" rIns="0" bIns="0" rtlCol="0" anchor="t">
            <a:spAutoFit/>
          </a:bodyPr>
          <a:lstStyle/>
          <a:p>
            <a:pPr algn="just">
              <a:lnSpc>
                <a:spcPts val="4799"/>
              </a:lnSpc>
            </a:pPr>
            <a:r>
              <a:rPr lang="en-GB" sz="2800" b="1" dirty="0">
                <a:solidFill>
                  <a:schemeClr val="bg1"/>
                </a:solidFill>
                <a:latin typeface="Raleway" panose="020B0604020202020204" charset="0"/>
              </a:rPr>
              <a:t>The ‘mask of silence’ has become a prominent concept within motherhood studies.</a:t>
            </a:r>
          </a:p>
          <a:p>
            <a:pPr algn="just">
              <a:lnSpc>
                <a:spcPts val="4799"/>
              </a:lnSpc>
            </a:pPr>
            <a:endParaRPr lang="en-GB" sz="2800" b="1" dirty="0">
              <a:solidFill>
                <a:schemeClr val="bg1"/>
              </a:solidFill>
              <a:latin typeface="Raleway" panose="020B0604020202020204" charset="0"/>
            </a:endParaRPr>
          </a:p>
          <a:p>
            <a:pPr algn="just">
              <a:lnSpc>
                <a:spcPts val="4799"/>
              </a:lnSpc>
            </a:pPr>
            <a:r>
              <a:rPr lang="en-GB" sz="2800" b="1" dirty="0">
                <a:solidFill>
                  <a:schemeClr val="bg1"/>
                </a:solidFill>
                <a:latin typeface="Raleway" panose="020B0604020202020204" charset="0"/>
              </a:rPr>
              <a:t>The concept describes how new mothers are often not upfront about their struggles as a new mother and tend not to share these struggles with other mums.</a:t>
            </a:r>
          </a:p>
          <a:p>
            <a:pPr algn="just">
              <a:lnSpc>
                <a:spcPts val="4799"/>
              </a:lnSpc>
            </a:pPr>
            <a:endParaRPr lang="en-GB" sz="2800" b="1" dirty="0">
              <a:solidFill>
                <a:schemeClr val="bg1"/>
              </a:solidFill>
              <a:latin typeface="Raleway" panose="020B0604020202020204" charset="0"/>
            </a:endParaRPr>
          </a:p>
          <a:p>
            <a:pPr algn="just">
              <a:lnSpc>
                <a:spcPts val="4799"/>
              </a:lnSpc>
            </a:pPr>
            <a:r>
              <a:rPr lang="en-GB" sz="2800" b="1" dirty="0">
                <a:solidFill>
                  <a:schemeClr val="bg1"/>
                </a:solidFill>
                <a:latin typeface="Raleway" panose="020B0604020202020204" charset="0"/>
              </a:rPr>
              <a:t>This mask of silence surrounds and oppresses almost all aspect of parenting from pregnancy and childbirth to the entire child rearing process.</a:t>
            </a:r>
          </a:p>
          <a:p>
            <a:pPr algn="just">
              <a:lnSpc>
                <a:spcPts val="4799"/>
              </a:lnSpc>
            </a:pPr>
            <a:endParaRPr lang="en-GB" sz="2800" b="1" dirty="0">
              <a:solidFill>
                <a:schemeClr val="bg1"/>
              </a:solidFill>
              <a:latin typeface="Raleway" panose="020B0604020202020204" charset="0"/>
            </a:endParaRPr>
          </a:p>
          <a:p>
            <a:pPr algn="just">
              <a:lnSpc>
                <a:spcPts val="4799"/>
              </a:lnSpc>
            </a:pPr>
            <a:r>
              <a:rPr lang="en-GB" sz="2800" b="1" dirty="0">
                <a:solidFill>
                  <a:schemeClr val="bg1"/>
                </a:solidFill>
                <a:latin typeface="Raleway" panose="020B0604020202020204" charset="0"/>
              </a:rPr>
              <a:t>This silence enables the continual perpetuation of the myth that motherhood is a natural, trouble free and blissful experience.</a:t>
            </a:r>
          </a:p>
        </p:txBody>
      </p:sp>
      <p:pic>
        <p:nvPicPr>
          <p:cNvPr id="4102" name="Picture 6" descr="Image result for motherhood reality mirror">
            <a:extLst>
              <a:ext uri="{FF2B5EF4-FFF2-40B4-BE49-F238E27FC236}">
                <a16:creationId xmlns:a16="http://schemas.microsoft.com/office/drawing/2014/main" id="{8DCD3937-EF15-4C2A-A45D-46014ADC1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49"/>
            <a:ext cx="8958313" cy="516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4321935" cy="8229600"/>
          </a:xfrm>
          <a:prstGeom prst="rect">
            <a:avLst/>
          </a:prstGeom>
          <a:solidFill>
            <a:schemeClr val="tx2">
              <a:lumMod val="20000"/>
              <a:lumOff val="80000"/>
            </a:schemeClr>
          </a:solidFill>
        </p:spPr>
      </p:sp>
      <p:pic>
        <p:nvPicPr>
          <p:cNvPr id="10" name="Picture 6">
            <a:extLst>
              <a:ext uri="{FF2B5EF4-FFF2-40B4-BE49-F238E27FC236}">
                <a16:creationId xmlns:a16="http://schemas.microsoft.com/office/drawing/2014/main" id="{A66DE079-D84C-46F3-ADCB-1E17A8C0E331}"/>
              </a:ext>
            </a:extLst>
          </p:cNvPr>
          <p:cNvPicPr>
            <a:picLocks noChangeAspect="1"/>
          </p:cNvPicPr>
          <p:nvPr/>
        </p:nvPicPr>
        <p:blipFill>
          <a:blip r:embed="rId2">
            <a:duotone>
              <a:prstClr val="black"/>
              <a:schemeClr val="accent1">
                <a:tint val="45000"/>
                <a:satMod val="400000"/>
              </a:schemeClr>
            </a:duotone>
          </a:blip>
          <a:srcRect/>
          <a:stretch>
            <a:fillRect/>
          </a:stretch>
        </p:blipFill>
        <p:spPr>
          <a:xfrm>
            <a:off x="2061919" y="4075535"/>
            <a:ext cx="2255495" cy="1714176"/>
          </a:xfrm>
          <a:prstGeom prst="rect">
            <a:avLst/>
          </a:prstGeom>
        </p:spPr>
      </p:pic>
      <p:grpSp>
        <p:nvGrpSpPr>
          <p:cNvPr id="11" name="Group 7">
            <a:extLst>
              <a:ext uri="{FF2B5EF4-FFF2-40B4-BE49-F238E27FC236}">
                <a16:creationId xmlns:a16="http://schemas.microsoft.com/office/drawing/2014/main" id="{025F9D5A-1623-4D02-99BB-6AEDC7D6720E}"/>
              </a:ext>
            </a:extLst>
          </p:cNvPr>
          <p:cNvGrpSpPr/>
          <p:nvPr/>
        </p:nvGrpSpPr>
        <p:grpSpPr>
          <a:xfrm>
            <a:off x="5943600" y="2398991"/>
            <a:ext cx="10914567" cy="6663427"/>
            <a:chOff x="0" y="0"/>
            <a:chExt cx="9852312" cy="8884570"/>
          </a:xfrm>
        </p:grpSpPr>
        <p:sp>
          <p:nvSpPr>
            <p:cNvPr id="12" name="TextBox 8">
              <a:extLst>
                <a:ext uri="{FF2B5EF4-FFF2-40B4-BE49-F238E27FC236}">
                  <a16:creationId xmlns:a16="http://schemas.microsoft.com/office/drawing/2014/main" id="{4BAA710F-1CB7-49EB-B410-D6E158A1706A}"/>
                </a:ext>
              </a:extLst>
            </p:cNvPr>
            <p:cNvSpPr txBox="1"/>
            <p:nvPr/>
          </p:nvSpPr>
          <p:spPr>
            <a:xfrm>
              <a:off x="0" y="0"/>
              <a:ext cx="9852312" cy="8125302"/>
            </a:xfrm>
            <a:prstGeom prst="rect">
              <a:avLst/>
            </a:prstGeom>
          </p:spPr>
          <p:txBody>
            <a:bodyPr lIns="0" tIns="0" rIns="0" bIns="0" rtlCol="0" anchor="t">
              <a:spAutoFit/>
            </a:bodyPr>
            <a:lstStyle/>
            <a:p>
              <a:pPr algn="ctr"/>
              <a:r>
                <a:rPr lang="en-US" sz="3600" b="1" i="1" spc="32" dirty="0">
                  <a:solidFill>
                    <a:schemeClr val="accent1">
                      <a:lumMod val="60000"/>
                      <a:lumOff val="40000"/>
                    </a:schemeClr>
                  </a:solidFill>
                  <a:latin typeface="Playfair Display"/>
                </a:rPr>
                <a:t>Everyone else was doing amazing and then there was me... struggling to get out of bed in the morning, never mind look after the baby. I was forcing myself to get up and do my hair and makeup and to just keep going through the motions and smiling. If people asked how I was I would say how wonderful being a mum was and how much I loved doing it because they didn’t really want to know. It was ridiculous, but I didn’t feel like I could say anything without people thinking I was a bad mum. </a:t>
              </a:r>
            </a:p>
          </p:txBody>
        </p:sp>
        <p:sp>
          <p:nvSpPr>
            <p:cNvPr id="13" name="TextBox 9">
              <a:extLst>
                <a:ext uri="{FF2B5EF4-FFF2-40B4-BE49-F238E27FC236}">
                  <a16:creationId xmlns:a16="http://schemas.microsoft.com/office/drawing/2014/main" id="{57D3584D-E336-4D04-9C6C-5B419DF9D6D4}"/>
                </a:ext>
              </a:extLst>
            </p:cNvPr>
            <p:cNvSpPr txBox="1"/>
            <p:nvPr/>
          </p:nvSpPr>
          <p:spPr>
            <a:xfrm>
              <a:off x="4635" y="8125302"/>
              <a:ext cx="9847677" cy="759268"/>
            </a:xfrm>
            <a:prstGeom prst="rect">
              <a:avLst/>
            </a:prstGeom>
          </p:spPr>
          <p:txBody>
            <a:bodyPr lIns="0" tIns="0" rIns="0" bIns="0" rtlCol="0" anchor="t">
              <a:spAutoFit/>
            </a:bodyPr>
            <a:lstStyle/>
            <a:p>
              <a:pPr algn="r">
                <a:lnSpc>
                  <a:spcPts val="4900"/>
                </a:lnSpc>
              </a:pPr>
              <a:r>
                <a:rPr lang="en-US" sz="2800" b="0" spc="315" dirty="0">
                  <a:solidFill>
                    <a:schemeClr val="accent1">
                      <a:lumMod val="60000"/>
                      <a:lumOff val="40000"/>
                    </a:schemeClr>
                  </a:solidFill>
                  <a:latin typeface="Raleway"/>
                </a:rPr>
                <a:t>Joanne, 25</a:t>
              </a: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2057" y="8013620"/>
            <a:ext cx="19052115" cy="2273380"/>
          </a:xfrm>
          <a:prstGeom prst="rect">
            <a:avLst/>
          </a:prstGeom>
          <a:solidFill>
            <a:schemeClr val="tx2">
              <a:lumMod val="20000"/>
              <a:lumOff val="80000"/>
              <a:alpha val="19607"/>
            </a:schemeClr>
          </a:solidFill>
        </p:spPr>
      </p:sp>
      <p:sp>
        <p:nvSpPr>
          <p:cNvPr id="3" name="AutoShape 3"/>
          <p:cNvSpPr/>
          <p:nvPr/>
        </p:nvSpPr>
        <p:spPr>
          <a:xfrm>
            <a:off x="8417974" y="1028700"/>
            <a:ext cx="8841326" cy="8229600"/>
          </a:xfrm>
          <a:prstGeom prst="rect">
            <a:avLst/>
          </a:prstGeom>
          <a:solidFill>
            <a:srgbClr val="95B3D7"/>
          </a:solidFill>
        </p:spPr>
        <p:txBody>
          <a:bodyPr/>
          <a:lstStyle/>
          <a:p>
            <a:endParaRPr lang="en-GB" dirty="0"/>
          </a:p>
        </p:txBody>
      </p:sp>
      <p:sp>
        <p:nvSpPr>
          <p:cNvPr id="4" name="TextBox 4"/>
          <p:cNvSpPr txBox="1"/>
          <p:nvPr/>
        </p:nvSpPr>
        <p:spPr>
          <a:xfrm>
            <a:off x="1028700" y="3314698"/>
            <a:ext cx="6625085" cy="4924425"/>
          </a:xfrm>
          <a:prstGeom prst="rect">
            <a:avLst/>
          </a:prstGeom>
        </p:spPr>
        <p:txBody>
          <a:bodyPr lIns="0" tIns="0" rIns="0" bIns="0" rtlCol="0" anchor="t">
            <a:spAutoFit/>
          </a:bodyPr>
          <a:lstStyle/>
          <a:p>
            <a:pPr algn="ctr">
              <a:lnSpc>
                <a:spcPts val="9600"/>
              </a:lnSpc>
            </a:pPr>
            <a:r>
              <a:rPr lang="en-US" sz="8000" b="1" i="0" spc="80" dirty="0">
                <a:solidFill>
                  <a:schemeClr val="accent1">
                    <a:lumMod val="60000"/>
                    <a:lumOff val="40000"/>
                  </a:schemeClr>
                </a:solidFill>
                <a:latin typeface="Playfair Display"/>
              </a:rPr>
              <a:t>Super Mom, Super Wife… Super Everything</a:t>
            </a:r>
          </a:p>
        </p:txBody>
      </p:sp>
      <p:sp>
        <p:nvSpPr>
          <p:cNvPr id="6" name="TextBox 4">
            <a:extLst>
              <a:ext uri="{FF2B5EF4-FFF2-40B4-BE49-F238E27FC236}">
                <a16:creationId xmlns:a16="http://schemas.microsoft.com/office/drawing/2014/main" id="{9875FEB9-8162-4EAA-8109-911A7FDEE0A2}"/>
              </a:ext>
            </a:extLst>
          </p:cNvPr>
          <p:cNvSpPr txBox="1"/>
          <p:nvPr/>
        </p:nvSpPr>
        <p:spPr>
          <a:xfrm>
            <a:off x="8915400" y="1257300"/>
            <a:ext cx="7848600" cy="1163075"/>
          </a:xfrm>
          <a:prstGeom prst="rect">
            <a:avLst/>
          </a:prstGeom>
        </p:spPr>
        <p:txBody>
          <a:bodyPr wrap="square" lIns="0" tIns="0" rIns="0" bIns="0" rtlCol="0" anchor="t">
            <a:spAutoFit/>
          </a:bodyPr>
          <a:lstStyle/>
          <a:p>
            <a:pPr algn="just">
              <a:lnSpc>
                <a:spcPts val="4799"/>
              </a:lnSpc>
            </a:pPr>
            <a:endParaRPr lang="en-GB" sz="2800" b="1" dirty="0">
              <a:solidFill>
                <a:schemeClr val="bg1"/>
              </a:solidFill>
              <a:latin typeface="Raleway" panose="020B0604020202020204" charset="0"/>
            </a:endParaRPr>
          </a:p>
          <a:p>
            <a:pPr algn="just">
              <a:lnSpc>
                <a:spcPts val="4799"/>
              </a:lnSpc>
            </a:pPr>
            <a:endParaRPr lang="en-GB" sz="2800" b="1" dirty="0">
              <a:solidFill>
                <a:schemeClr val="bg1"/>
              </a:solidFill>
              <a:latin typeface="Raleway" panose="020B0604020202020204" charset="0"/>
            </a:endParaRPr>
          </a:p>
        </p:txBody>
      </p:sp>
      <p:sp>
        <p:nvSpPr>
          <p:cNvPr id="7" name="Rectangle 6">
            <a:extLst>
              <a:ext uri="{FF2B5EF4-FFF2-40B4-BE49-F238E27FC236}">
                <a16:creationId xmlns:a16="http://schemas.microsoft.com/office/drawing/2014/main" id="{59D1A23E-082F-44AA-BA80-E0166F5F0615}"/>
              </a:ext>
            </a:extLst>
          </p:cNvPr>
          <p:cNvSpPr/>
          <p:nvPr/>
        </p:nvSpPr>
        <p:spPr>
          <a:xfrm>
            <a:off x="8915400" y="1418493"/>
            <a:ext cx="7848600" cy="7986802"/>
          </a:xfrm>
          <a:prstGeom prst="rect">
            <a:avLst/>
          </a:prstGeom>
        </p:spPr>
        <p:txBody>
          <a:bodyPr wrap="square">
            <a:spAutoFit/>
          </a:bodyPr>
          <a:lstStyle/>
          <a:p>
            <a:pPr algn="just"/>
            <a:r>
              <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rPr>
              <a:t>Women’s expectations of motherhood are heavily influenced by the ideology which leads to conflict when their experiences do not match up to their expectations.</a:t>
            </a:r>
          </a:p>
          <a:p>
            <a:pPr algn="just"/>
            <a:endPar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endParaRPr>
          </a:p>
          <a:p>
            <a:pPr algn="just"/>
            <a:r>
              <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rPr>
              <a:t>Feminism empowered women and them with greater prospects in the work place. An inadvertent impact of these new found prospects however was the emergence of the ‘supermom’ or ‘have it all’ mother who successfully balance work life, domestic life and motherhood.</a:t>
            </a:r>
          </a:p>
          <a:p>
            <a:pPr algn="just"/>
            <a:endPar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endParaRPr>
          </a:p>
          <a:p>
            <a:pPr algn="just"/>
            <a:r>
              <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rPr>
              <a:t>Those who struggle to balance the three tend to be pitied or seen as a failure, which </a:t>
            </a:r>
            <a:r>
              <a:rPr lang="en-GB" sz="2700" b="1" dirty="0" err="1">
                <a:solidFill>
                  <a:schemeClr val="bg1"/>
                </a:solidFill>
                <a:latin typeface="Raleway" panose="020B0604020202020204" charset="0"/>
                <a:ea typeface="Times New Roman" panose="02020603050405020304" pitchFamily="18" charset="0"/>
                <a:cs typeface="Times New Roman" panose="02020603050405020304" pitchFamily="18" charset="0"/>
              </a:rPr>
              <a:t>Maushart’s</a:t>
            </a:r>
            <a:r>
              <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rPr>
              <a:t> work suggests is why women hide behind a mask of silence rather than confide in other mothers.</a:t>
            </a:r>
          </a:p>
          <a:p>
            <a:pPr algn="just"/>
            <a:endParaRPr lang="en-GB" sz="2700" b="1" dirty="0">
              <a:solidFill>
                <a:schemeClr val="bg1"/>
              </a:solidFill>
              <a:latin typeface="Raleway" panose="020B0604020202020204" charset="0"/>
              <a:ea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4321935" cy="8229600"/>
          </a:xfrm>
          <a:prstGeom prst="rect">
            <a:avLst/>
          </a:prstGeom>
          <a:solidFill>
            <a:schemeClr val="tx2">
              <a:lumMod val="20000"/>
              <a:lumOff val="80000"/>
            </a:schemeClr>
          </a:solidFill>
        </p:spPr>
      </p:sp>
      <p:pic>
        <p:nvPicPr>
          <p:cNvPr id="10" name="Picture 6">
            <a:extLst>
              <a:ext uri="{FF2B5EF4-FFF2-40B4-BE49-F238E27FC236}">
                <a16:creationId xmlns:a16="http://schemas.microsoft.com/office/drawing/2014/main" id="{A66DE079-D84C-46F3-ADCB-1E17A8C0E331}"/>
              </a:ext>
            </a:extLst>
          </p:cNvPr>
          <p:cNvPicPr>
            <a:picLocks noChangeAspect="1"/>
          </p:cNvPicPr>
          <p:nvPr/>
        </p:nvPicPr>
        <p:blipFill>
          <a:blip r:embed="rId2">
            <a:duotone>
              <a:prstClr val="black"/>
              <a:schemeClr val="accent1">
                <a:tint val="45000"/>
                <a:satMod val="400000"/>
              </a:schemeClr>
            </a:duotone>
          </a:blip>
          <a:srcRect/>
          <a:stretch>
            <a:fillRect/>
          </a:stretch>
        </p:blipFill>
        <p:spPr>
          <a:xfrm>
            <a:off x="2061919" y="4075535"/>
            <a:ext cx="2255495" cy="1714176"/>
          </a:xfrm>
          <a:prstGeom prst="rect">
            <a:avLst/>
          </a:prstGeom>
        </p:spPr>
      </p:pic>
      <p:grpSp>
        <p:nvGrpSpPr>
          <p:cNvPr id="11" name="Group 7">
            <a:extLst>
              <a:ext uri="{FF2B5EF4-FFF2-40B4-BE49-F238E27FC236}">
                <a16:creationId xmlns:a16="http://schemas.microsoft.com/office/drawing/2014/main" id="{025F9D5A-1623-4D02-99BB-6AEDC7D6720E}"/>
              </a:ext>
            </a:extLst>
          </p:cNvPr>
          <p:cNvGrpSpPr/>
          <p:nvPr/>
        </p:nvGrpSpPr>
        <p:grpSpPr>
          <a:xfrm>
            <a:off x="5943600" y="2398991"/>
            <a:ext cx="10914567" cy="6663427"/>
            <a:chOff x="0" y="0"/>
            <a:chExt cx="9852312" cy="8884570"/>
          </a:xfrm>
        </p:grpSpPr>
        <p:sp>
          <p:nvSpPr>
            <p:cNvPr id="12" name="TextBox 8">
              <a:extLst>
                <a:ext uri="{FF2B5EF4-FFF2-40B4-BE49-F238E27FC236}">
                  <a16:creationId xmlns:a16="http://schemas.microsoft.com/office/drawing/2014/main" id="{4BAA710F-1CB7-49EB-B410-D6E158A1706A}"/>
                </a:ext>
              </a:extLst>
            </p:cNvPr>
            <p:cNvSpPr txBox="1"/>
            <p:nvPr/>
          </p:nvSpPr>
          <p:spPr>
            <a:xfrm>
              <a:off x="0" y="0"/>
              <a:ext cx="9852312" cy="7386638"/>
            </a:xfrm>
            <a:prstGeom prst="rect">
              <a:avLst/>
            </a:prstGeom>
          </p:spPr>
          <p:txBody>
            <a:bodyPr lIns="0" tIns="0" rIns="0" bIns="0" rtlCol="0" anchor="t">
              <a:spAutoFit/>
            </a:bodyPr>
            <a:lstStyle/>
            <a:p>
              <a:pPr algn="ctr"/>
              <a:r>
                <a:rPr lang="en-US" sz="3600" b="1" i="1" spc="32" dirty="0">
                  <a:solidFill>
                    <a:schemeClr val="accent1">
                      <a:lumMod val="60000"/>
                      <a:lumOff val="40000"/>
                    </a:schemeClr>
                  </a:solidFill>
                  <a:latin typeface="Playfair Display"/>
                </a:rPr>
                <a:t>I had to go back to work pretty much straight away. He was only four months old, but we couldn’t afford for me not to work. It was a nightmare, I went from being in this great little bubble with the baby to all of a sudden being back at work and having to worry about childcare, food shopping, washing, work. I just couldn’t cope with having to be everything and everywhere all at once. I ended up having a breakdown before I could accept that enough was enough and something had to give.</a:t>
              </a:r>
            </a:p>
          </p:txBody>
        </p:sp>
        <p:sp>
          <p:nvSpPr>
            <p:cNvPr id="13" name="TextBox 9">
              <a:extLst>
                <a:ext uri="{FF2B5EF4-FFF2-40B4-BE49-F238E27FC236}">
                  <a16:creationId xmlns:a16="http://schemas.microsoft.com/office/drawing/2014/main" id="{57D3584D-E336-4D04-9C6C-5B419DF9D6D4}"/>
                </a:ext>
              </a:extLst>
            </p:cNvPr>
            <p:cNvSpPr txBox="1"/>
            <p:nvPr/>
          </p:nvSpPr>
          <p:spPr>
            <a:xfrm>
              <a:off x="4635" y="8125302"/>
              <a:ext cx="9847677" cy="759268"/>
            </a:xfrm>
            <a:prstGeom prst="rect">
              <a:avLst/>
            </a:prstGeom>
          </p:spPr>
          <p:txBody>
            <a:bodyPr lIns="0" tIns="0" rIns="0" bIns="0" rtlCol="0" anchor="t">
              <a:spAutoFit/>
            </a:bodyPr>
            <a:lstStyle/>
            <a:p>
              <a:pPr algn="r">
                <a:lnSpc>
                  <a:spcPts val="4900"/>
                </a:lnSpc>
              </a:pPr>
              <a:r>
                <a:rPr lang="en-US" sz="2800" b="0" spc="315" dirty="0">
                  <a:solidFill>
                    <a:schemeClr val="accent1">
                      <a:lumMod val="60000"/>
                      <a:lumOff val="40000"/>
                    </a:schemeClr>
                  </a:solidFill>
                  <a:latin typeface="Raleway"/>
                </a:rPr>
                <a:t>Lucy, 31</a:t>
              </a:r>
            </a:p>
          </p:txBody>
        </p:sp>
      </p:grpSp>
    </p:spTree>
    <p:extLst>
      <p:ext uri="{BB962C8B-B14F-4D97-AF65-F5344CB8AC3E}">
        <p14:creationId xmlns:p14="http://schemas.microsoft.com/office/powerpoint/2010/main" val="202274866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1159530" cy="10315983"/>
          </a:xfrm>
          <a:prstGeom prst="rect">
            <a:avLst/>
          </a:prstGeom>
          <a:solidFill>
            <a:srgbClr val="95B3D7"/>
          </a:solidFill>
        </p:spPr>
      </p:sp>
      <p:sp>
        <p:nvSpPr>
          <p:cNvPr id="3" name="TextBox 3"/>
          <p:cNvSpPr txBox="1"/>
          <p:nvPr/>
        </p:nvSpPr>
        <p:spPr>
          <a:xfrm>
            <a:off x="11159530" y="2851108"/>
            <a:ext cx="7188194" cy="4584781"/>
          </a:xfrm>
          <a:prstGeom prst="rect">
            <a:avLst/>
          </a:prstGeom>
        </p:spPr>
        <p:txBody>
          <a:bodyPr lIns="0" tIns="0" rIns="0" bIns="0" rtlCol="0" anchor="t">
            <a:spAutoFit/>
          </a:bodyPr>
          <a:lstStyle/>
          <a:p>
            <a:pPr algn="ctr">
              <a:lnSpc>
                <a:spcPts val="9144"/>
              </a:lnSpc>
            </a:pPr>
            <a:r>
              <a:rPr lang="en-US" sz="7200" b="1" i="0" spc="72" dirty="0">
                <a:solidFill>
                  <a:schemeClr val="tx2">
                    <a:lumMod val="40000"/>
                    <a:lumOff val="60000"/>
                  </a:schemeClr>
                </a:solidFill>
                <a:latin typeface="Playfair Display"/>
              </a:rPr>
              <a:t>Changing the Narrative, Changing the Experience</a:t>
            </a:r>
          </a:p>
        </p:txBody>
      </p:sp>
      <p:sp>
        <p:nvSpPr>
          <p:cNvPr id="5" name="AutoShape 5"/>
          <p:cNvSpPr/>
          <p:nvPr/>
        </p:nvSpPr>
        <p:spPr>
          <a:xfrm>
            <a:off x="11159530" y="5118020"/>
            <a:ext cx="7584015" cy="5168980"/>
          </a:xfrm>
          <a:prstGeom prst="rect">
            <a:avLst/>
          </a:prstGeom>
          <a:solidFill>
            <a:schemeClr val="accent1">
              <a:lumMod val="40000"/>
              <a:lumOff val="60000"/>
              <a:alpha val="19607"/>
            </a:schemeClr>
          </a:solidFill>
        </p:spPr>
      </p:sp>
      <p:sp>
        <p:nvSpPr>
          <p:cNvPr id="6" name="Rectangle 5">
            <a:extLst>
              <a:ext uri="{FF2B5EF4-FFF2-40B4-BE49-F238E27FC236}">
                <a16:creationId xmlns:a16="http://schemas.microsoft.com/office/drawing/2014/main" id="{929E6350-FB67-4023-B156-A8388FBCDF27}"/>
              </a:ext>
            </a:extLst>
          </p:cNvPr>
          <p:cNvSpPr/>
          <p:nvPr/>
        </p:nvSpPr>
        <p:spPr>
          <a:xfrm>
            <a:off x="838200" y="1028700"/>
            <a:ext cx="9144000" cy="8571577"/>
          </a:xfrm>
          <a:prstGeom prst="rect">
            <a:avLst/>
          </a:prstGeom>
        </p:spPr>
        <p:txBody>
          <a:bodyPr>
            <a:spAutoFit/>
          </a:bodyPr>
          <a:lstStyle/>
          <a:p>
            <a:pPr algn="just"/>
            <a:r>
              <a:rPr lang="en-GB" sz="2900" b="1" dirty="0">
                <a:solidFill>
                  <a:schemeClr val="bg1"/>
                </a:solidFill>
                <a:latin typeface="Raleway" panose="020B0604020202020204" charset="0"/>
                <a:ea typeface="Times New Roman" panose="02020603050405020304" pitchFamily="18" charset="0"/>
                <a:cs typeface="Times New Roman" panose="02020603050405020304" pitchFamily="18" charset="0"/>
              </a:rPr>
              <a:t>Women themselves can begin to challenge this image of the ‘ideal’ and ‘good’ mother by outwardly sharing their authentic experiences of motherhood, warts and all, and how those experiences were lived in their day to day lives (Badinter, 2011). </a:t>
            </a:r>
          </a:p>
          <a:p>
            <a:pPr algn="just"/>
            <a:endParaRPr lang="en-GB" sz="2900" b="1" dirty="0">
              <a:solidFill>
                <a:schemeClr val="bg1"/>
              </a:solidFill>
              <a:latin typeface="Raleway" panose="020B0604020202020204" charset="0"/>
              <a:ea typeface="Times New Roman" panose="02020603050405020304" pitchFamily="18" charset="0"/>
              <a:cs typeface="Times New Roman" panose="02020603050405020304" pitchFamily="18" charset="0"/>
            </a:endParaRPr>
          </a:p>
          <a:p>
            <a:pPr algn="just"/>
            <a:r>
              <a:rPr lang="en-GB" sz="2900" b="1" dirty="0">
                <a:solidFill>
                  <a:schemeClr val="bg1"/>
                </a:solidFill>
                <a:latin typeface="Raleway" panose="020B0604020202020204" charset="0"/>
                <a:ea typeface="Times New Roman" panose="02020603050405020304" pitchFamily="18" charset="0"/>
                <a:cs typeface="Times New Roman" panose="02020603050405020304" pitchFamily="18" charset="0"/>
              </a:rPr>
              <a:t>Candidly sharing these experiences will empower women by showing them that while motherhood itself is universal, each woman’s experience of it is diverse and varied with the reality of motherhood being different for each individual.</a:t>
            </a:r>
          </a:p>
          <a:p>
            <a:pPr algn="just"/>
            <a:endParaRPr lang="en-GB" sz="2900" b="1" dirty="0">
              <a:solidFill>
                <a:schemeClr val="bg1"/>
              </a:solidFill>
              <a:latin typeface="Raleway" panose="020B0604020202020204" charset="0"/>
              <a:ea typeface="Times New Roman" panose="02020603050405020304" pitchFamily="18" charset="0"/>
              <a:cs typeface="Times New Roman" panose="02020603050405020304" pitchFamily="18" charset="0"/>
            </a:endParaRPr>
          </a:p>
          <a:p>
            <a:pPr algn="just"/>
            <a:r>
              <a:rPr lang="en-GB" sz="2900" b="1" dirty="0">
                <a:solidFill>
                  <a:schemeClr val="bg1"/>
                </a:solidFill>
                <a:latin typeface="Raleway" panose="020B0604020202020204" charset="0"/>
                <a:ea typeface="Times New Roman" panose="02020603050405020304" pitchFamily="18" charset="0"/>
                <a:cs typeface="Times New Roman" panose="02020603050405020304" pitchFamily="18" charset="0"/>
              </a:rPr>
              <a:t>Sharing these experiences will also equip women with a more realistic perception of motherhood and will help them to develop more positive identities and perceptions of the self as they can see that difficulty adapting does not equate to being a failure.</a:t>
            </a:r>
          </a:p>
        </p:txBody>
      </p:sp>
    </p:spTree>
    <p:extLst>
      <p:ext uri="{BB962C8B-B14F-4D97-AF65-F5344CB8AC3E}">
        <p14:creationId xmlns:p14="http://schemas.microsoft.com/office/powerpoint/2010/main" val="423324158"/>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932</Words>
  <Application>Microsoft Office PowerPoint</Application>
  <PresentationFormat>Custom</PresentationFormat>
  <Paragraphs>50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Raleway</vt:lpstr>
      <vt:lpstr>Playfair Display</vt:lpstr>
      <vt:lpstr>Glacial Indifference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Mum</dc:title>
  <cp:lastModifiedBy>Samantha Reveley (PGR)</cp:lastModifiedBy>
  <cp:revision>32</cp:revision>
  <dcterms:created xsi:type="dcterms:W3CDTF">2006-08-16T00:00:00Z</dcterms:created>
  <dcterms:modified xsi:type="dcterms:W3CDTF">2019-11-08T18:44:41Z</dcterms:modified>
  <dc:identifier>DADU89fRezU</dc:identifier>
</cp:coreProperties>
</file>